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3"/>
  </p:notesMasterIdLst>
  <p:sldIdLst>
    <p:sldId id="273" r:id="rId6"/>
    <p:sldId id="321" r:id="rId7"/>
    <p:sldId id="322" r:id="rId8"/>
    <p:sldId id="378" r:id="rId9"/>
    <p:sldId id="370" r:id="rId10"/>
    <p:sldId id="368" r:id="rId11"/>
    <p:sldId id="359" r:id="rId12"/>
    <p:sldId id="377" r:id="rId13"/>
    <p:sldId id="362" r:id="rId14"/>
    <p:sldId id="363" r:id="rId15"/>
    <p:sldId id="373" r:id="rId16"/>
    <p:sldId id="365" r:id="rId17"/>
    <p:sldId id="278" r:id="rId18"/>
    <p:sldId id="314" r:id="rId19"/>
    <p:sldId id="315" r:id="rId20"/>
    <p:sldId id="292" r:id="rId21"/>
    <p:sldId id="339" r:id="rId22"/>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4A4"/>
    <a:srgbClr val="71C0DB"/>
    <a:srgbClr val="7AE95D"/>
    <a:srgbClr val="FCFC10"/>
    <a:srgbClr val="EDFF93"/>
    <a:srgbClr val="00FFFF"/>
    <a:srgbClr val="66FFFF"/>
    <a:srgbClr val="000000"/>
    <a:srgbClr val="FFD457"/>
    <a:srgbClr val="00632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114" d="100"/>
          <a:sy n="114" d="100"/>
        </p:scale>
        <p:origin x="1524" y="120"/>
      </p:cViewPr>
      <p:guideLst>
        <p:guide orient="horz" pos="2160"/>
        <p:guide pos="2880"/>
      </p:guideLst>
    </p:cSldViewPr>
  </p:slideViewPr>
  <p:notesTextViewPr>
    <p:cViewPr>
      <p:scale>
        <a:sx n="3" d="2"/>
        <a:sy n="3" d="2"/>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presProps" Target="pres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notesMaster" Target="notesMasters/notesMaster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2/4/2021</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5080324"/>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Feb 4, 2021</a:t>
            </a:r>
          </a:p>
        </p:txBody>
      </p:sp>
      <p:sp>
        <p:nvSpPr>
          <p:cNvPr id="4" name="Title 3"/>
          <p:cNvSpPr>
            <a:spLocks noGrp="1"/>
          </p:cNvSpPr>
          <p:nvPr>
            <p:ph type="ctrTitle"/>
          </p:nvPr>
        </p:nvSpPr>
        <p:spPr>
          <a:xfrm>
            <a:off x="533400" y="0"/>
            <a:ext cx="8229600" cy="762000"/>
          </a:xfrm>
        </p:spPr>
        <p:txBody>
          <a:bodyPr/>
          <a:lstStyle/>
          <a:p>
            <a:r>
              <a:rPr lang="en-US" sz="3200" dirty="0"/>
              <a:t>WSUP20-0025</a:t>
            </a:r>
            <a:br>
              <a:rPr lang="en-US" sz="3200" dirty="0"/>
            </a:br>
            <a:r>
              <a:rPr lang="en-US" sz="3200" dirty="0" err="1"/>
              <a:t>Ormat</a:t>
            </a:r>
            <a:r>
              <a:rPr lang="en-US" sz="3200" dirty="0"/>
              <a:t> Geothermal</a:t>
            </a:r>
          </a:p>
        </p:txBody>
      </p:sp>
      <p:pic>
        <p:nvPicPr>
          <p:cNvPr id="5" name="Picture 4">
            <a:extLst>
              <a:ext uri="{FF2B5EF4-FFF2-40B4-BE49-F238E27FC236}">
                <a16:creationId xmlns:a16="http://schemas.microsoft.com/office/drawing/2014/main" id="{CC5949FE-9D00-45BB-8763-DF995E0E3003}"/>
              </a:ext>
            </a:extLst>
          </p:cNvPr>
          <p:cNvPicPr>
            <a:picLocks noChangeAspect="1"/>
          </p:cNvPicPr>
          <p:nvPr/>
        </p:nvPicPr>
        <p:blipFill rotWithShape="1">
          <a:blip r:embed="rId2"/>
          <a:srcRect l="2198" t="7149" r="3791" b="4768"/>
          <a:stretch/>
        </p:blipFill>
        <p:spPr>
          <a:xfrm>
            <a:off x="1716560" y="1498924"/>
            <a:ext cx="5710879" cy="3581400"/>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0" y="990600"/>
            <a:ext cx="9144000" cy="2554545"/>
          </a:xfrm>
          <a:prstGeom prst="rect">
            <a:avLst/>
          </a:prstGeom>
          <a:noFill/>
        </p:spPr>
        <p:txBody>
          <a:bodyPr wrap="square" rtlCol="0">
            <a:spAutoFit/>
          </a:bodyPr>
          <a:lstStyle/>
          <a:p>
            <a:pPr marL="457200" indent="-457200">
              <a:buFont typeface="+mj-lt"/>
              <a:buAutoNum type="arabicPeriod"/>
            </a:pPr>
            <a:r>
              <a:rPr lang="en-US" sz="3200" dirty="0"/>
              <a:t>Applicant is requesting to establish a 9-acre restricted market temporary aggregate facility to serve WSUP20-0013.</a:t>
            </a:r>
          </a:p>
          <a:p>
            <a:pPr marL="457200" indent="-457200">
              <a:buFont typeface="+mj-lt"/>
              <a:buAutoNum type="arabicPeriod"/>
            </a:pPr>
            <a:r>
              <a:rPr lang="en-US" sz="3200" dirty="0"/>
              <a:t>Requests to vary paved parking and maneuvering standards and landscaping</a:t>
            </a:r>
          </a:p>
        </p:txBody>
      </p:sp>
    </p:spTree>
    <p:extLst>
      <p:ext uri="{BB962C8B-B14F-4D97-AF65-F5344CB8AC3E}">
        <p14:creationId xmlns:p14="http://schemas.microsoft.com/office/powerpoint/2010/main" val="28307593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Vicinity Map</a:t>
            </a:r>
          </a:p>
        </p:txBody>
      </p:sp>
      <p:pic>
        <p:nvPicPr>
          <p:cNvPr id="9" name="Picture 8">
            <a:extLst>
              <a:ext uri="{FF2B5EF4-FFF2-40B4-BE49-F238E27FC236}">
                <a16:creationId xmlns:a16="http://schemas.microsoft.com/office/drawing/2014/main" id="{36479FE8-FEC5-4D32-B024-CBDC482CCEBD}"/>
              </a:ext>
            </a:extLst>
          </p:cNvPr>
          <p:cNvPicPr>
            <a:picLocks noChangeAspect="1"/>
          </p:cNvPicPr>
          <p:nvPr/>
        </p:nvPicPr>
        <p:blipFill rotWithShape="1">
          <a:blip r:embed="rId2"/>
          <a:srcRect t="5555"/>
          <a:stretch/>
        </p:blipFill>
        <p:spPr>
          <a:xfrm>
            <a:off x="1750656" y="952500"/>
            <a:ext cx="2516544" cy="4953000"/>
          </a:xfrm>
          <a:prstGeom prst="rect">
            <a:avLst/>
          </a:prstGeom>
        </p:spPr>
      </p:pic>
      <p:sp>
        <p:nvSpPr>
          <p:cNvPr id="5" name="Star: 4 Points 4">
            <a:extLst>
              <a:ext uri="{FF2B5EF4-FFF2-40B4-BE49-F238E27FC236}">
                <a16:creationId xmlns:a16="http://schemas.microsoft.com/office/drawing/2014/main" id="{42F48A6D-81F4-4F8B-8F1A-CDF355973C38}"/>
              </a:ext>
            </a:extLst>
          </p:cNvPr>
          <p:cNvSpPr/>
          <p:nvPr/>
        </p:nvSpPr>
        <p:spPr>
          <a:xfrm>
            <a:off x="3429000" y="1676400"/>
            <a:ext cx="228600" cy="228600"/>
          </a:xfrm>
          <a:prstGeom prst="star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allout: Line 7">
            <a:extLst>
              <a:ext uri="{FF2B5EF4-FFF2-40B4-BE49-F238E27FC236}">
                <a16:creationId xmlns:a16="http://schemas.microsoft.com/office/drawing/2014/main" id="{0E7D86A3-8AFB-4BA8-8C73-2012E62F2B5F}"/>
              </a:ext>
            </a:extLst>
          </p:cNvPr>
          <p:cNvSpPr/>
          <p:nvPr/>
        </p:nvSpPr>
        <p:spPr>
          <a:xfrm>
            <a:off x="4724400" y="1939447"/>
            <a:ext cx="2514600" cy="685800"/>
          </a:xfrm>
          <a:prstGeom prst="borderCallout1">
            <a:avLst>
              <a:gd name="adj1" fmla="val 57106"/>
              <a:gd name="adj2" fmla="val 135"/>
              <a:gd name="adj3" fmla="val -22660"/>
              <a:gd name="adj4" fmla="val -46303"/>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Aggregate Facility</a:t>
            </a:r>
          </a:p>
        </p:txBody>
      </p:sp>
    </p:spTree>
    <p:extLst>
      <p:ext uri="{BB962C8B-B14F-4D97-AF65-F5344CB8AC3E}">
        <p14:creationId xmlns:p14="http://schemas.microsoft.com/office/powerpoint/2010/main" val="28983223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Local Vicinity Map</a:t>
            </a:r>
          </a:p>
        </p:txBody>
      </p:sp>
      <p:pic>
        <p:nvPicPr>
          <p:cNvPr id="2" name="Picture 1">
            <a:extLst>
              <a:ext uri="{FF2B5EF4-FFF2-40B4-BE49-F238E27FC236}">
                <a16:creationId xmlns:a16="http://schemas.microsoft.com/office/drawing/2014/main" id="{566A8E76-D7A8-4445-9647-16B3306D1B36}"/>
              </a:ext>
            </a:extLst>
          </p:cNvPr>
          <p:cNvPicPr>
            <a:picLocks noChangeAspect="1"/>
          </p:cNvPicPr>
          <p:nvPr/>
        </p:nvPicPr>
        <p:blipFill>
          <a:blip r:embed="rId2"/>
          <a:stretch>
            <a:fillRect/>
          </a:stretch>
        </p:blipFill>
        <p:spPr>
          <a:xfrm rot="5400000">
            <a:off x="2132328" y="-304800"/>
            <a:ext cx="4879344" cy="7467600"/>
          </a:xfrm>
          <a:prstGeom prst="rect">
            <a:avLst/>
          </a:prstGeom>
        </p:spPr>
      </p:pic>
      <p:sp>
        <p:nvSpPr>
          <p:cNvPr id="5" name="Star: 4 Points 4">
            <a:extLst>
              <a:ext uri="{FF2B5EF4-FFF2-40B4-BE49-F238E27FC236}">
                <a16:creationId xmlns:a16="http://schemas.microsoft.com/office/drawing/2014/main" id="{42F48A6D-81F4-4F8B-8F1A-CDF355973C38}"/>
              </a:ext>
            </a:extLst>
          </p:cNvPr>
          <p:cNvSpPr/>
          <p:nvPr/>
        </p:nvSpPr>
        <p:spPr>
          <a:xfrm>
            <a:off x="4038600" y="4114800"/>
            <a:ext cx="228600" cy="228600"/>
          </a:xfrm>
          <a:prstGeom prst="star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allout: Line 7">
            <a:extLst>
              <a:ext uri="{FF2B5EF4-FFF2-40B4-BE49-F238E27FC236}">
                <a16:creationId xmlns:a16="http://schemas.microsoft.com/office/drawing/2014/main" id="{0E7D86A3-8AFB-4BA8-8C73-2012E62F2B5F}"/>
              </a:ext>
            </a:extLst>
          </p:cNvPr>
          <p:cNvSpPr/>
          <p:nvPr/>
        </p:nvSpPr>
        <p:spPr>
          <a:xfrm>
            <a:off x="4916466" y="4305936"/>
            <a:ext cx="2514600" cy="685800"/>
          </a:xfrm>
          <a:prstGeom prst="borderCallout1">
            <a:avLst>
              <a:gd name="adj1" fmla="val 57106"/>
              <a:gd name="adj2" fmla="val 135"/>
              <a:gd name="adj3" fmla="val 1084"/>
              <a:gd name="adj4" fmla="val -27374"/>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Aggregate Facility</a:t>
            </a:r>
          </a:p>
        </p:txBody>
      </p:sp>
    </p:spTree>
    <p:extLst>
      <p:ext uri="{BB962C8B-B14F-4D97-AF65-F5344CB8AC3E}">
        <p14:creationId xmlns:p14="http://schemas.microsoft.com/office/powerpoint/2010/main" val="17275128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0" y="990600"/>
            <a:ext cx="9144000" cy="1815882"/>
          </a:xfrm>
          <a:prstGeom prst="rect">
            <a:avLst/>
          </a:prstGeom>
          <a:noFill/>
        </p:spPr>
        <p:txBody>
          <a:bodyPr wrap="square" rtlCol="0">
            <a:spAutoFit/>
          </a:bodyPr>
          <a:lstStyle/>
          <a:p>
            <a:pPr marL="800100" lvl="1" indent="-342900">
              <a:buFont typeface="Arial" panose="020B0604020202020204" pitchFamily="34" charset="0"/>
              <a:buChar char="•"/>
            </a:pPr>
            <a:r>
              <a:rPr lang="en-US" sz="2800" dirty="0"/>
              <a:t>Proposed use will serve future </a:t>
            </a:r>
            <a:r>
              <a:rPr lang="en-US" sz="2800" dirty="0" err="1"/>
              <a:t>Ormat</a:t>
            </a:r>
            <a:r>
              <a:rPr lang="en-US" sz="2800" dirty="0"/>
              <a:t> Geothermal Facility –  WSUP20-0013 (Pending regional approval)</a:t>
            </a:r>
          </a:p>
          <a:p>
            <a:pPr marL="800100" lvl="1" indent="-342900">
              <a:buFont typeface="Arial" panose="020B0604020202020204" pitchFamily="34" charset="0"/>
              <a:buChar char="•"/>
            </a:pPr>
            <a:r>
              <a:rPr lang="en-US" sz="2800" dirty="0"/>
              <a:t>Originally an aggregate pit for SPB8-31-91</a:t>
            </a:r>
          </a:p>
          <a:p>
            <a:pPr marL="1257300" lvl="2" indent="-342900">
              <a:buFont typeface="Arial" panose="020B0604020202020204" pitchFamily="34" charset="0"/>
              <a:buChar char="•"/>
            </a:pPr>
            <a:r>
              <a:rPr lang="en-US" sz="2800" dirty="0"/>
              <a:t>Lapsed 12/31/2001</a:t>
            </a:r>
          </a:p>
        </p:txBody>
      </p:sp>
    </p:spTree>
    <p:extLst>
      <p:ext uri="{BB962C8B-B14F-4D97-AF65-F5344CB8AC3E}">
        <p14:creationId xmlns:p14="http://schemas.microsoft.com/office/powerpoint/2010/main" val="203213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00804E1-8767-405F-8EB4-0B8655EBA392}"/>
              </a:ext>
            </a:extLst>
          </p:cNvPr>
          <p:cNvSpPr>
            <a:spLocks noGrp="1"/>
          </p:cNvSpPr>
          <p:nvPr>
            <p:ph type="title"/>
          </p:nvPr>
        </p:nvSpPr>
        <p:spPr/>
        <p:txBody>
          <a:bodyPr/>
          <a:lstStyle/>
          <a:p>
            <a:r>
              <a:rPr lang="en-US" dirty="0"/>
              <a:t>Site Plan</a:t>
            </a:r>
          </a:p>
        </p:txBody>
      </p:sp>
      <p:pic>
        <p:nvPicPr>
          <p:cNvPr id="2" name="Picture 1">
            <a:extLst>
              <a:ext uri="{FF2B5EF4-FFF2-40B4-BE49-F238E27FC236}">
                <a16:creationId xmlns:a16="http://schemas.microsoft.com/office/drawing/2014/main" id="{DBD5B4A3-5D26-4429-8A25-9534CC8B515B}"/>
              </a:ext>
            </a:extLst>
          </p:cNvPr>
          <p:cNvPicPr>
            <a:picLocks noChangeAspect="1"/>
          </p:cNvPicPr>
          <p:nvPr/>
        </p:nvPicPr>
        <p:blipFill>
          <a:blip r:embed="rId2"/>
          <a:stretch>
            <a:fillRect/>
          </a:stretch>
        </p:blipFill>
        <p:spPr>
          <a:xfrm rot="5400000">
            <a:off x="2113023" y="-190500"/>
            <a:ext cx="4917954" cy="7239000"/>
          </a:xfrm>
          <a:prstGeom prst="rect">
            <a:avLst/>
          </a:prstGeom>
        </p:spPr>
      </p:pic>
    </p:spTree>
    <p:extLst>
      <p:ext uri="{BB962C8B-B14F-4D97-AF65-F5344CB8AC3E}">
        <p14:creationId xmlns:p14="http://schemas.microsoft.com/office/powerpoint/2010/main" val="29636113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F87BFEC5-6C86-4FFE-B570-74E222DE0774}"/>
              </a:ext>
            </a:extLst>
          </p:cNvPr>
          <p:cNvSpPr>
            <a:spLocks noGrp="1"/>
          </p:cNvSpPr>
          <p:nvPr>
            <p:ph idx="1"/>
          </p:nvPr>
        </p:nvSpPr>
        <p:spPr>
          <a:xfrm>
            <a:off x="457200" y="990600"/>
            <a:ext cx="8229600" cy="5257800"/>
          </a:xfrm>
        </p:spPr>
        <p:txBody>
          <a:bodyPr>
            <a:normAutofit/>
          </a:bodyPr>
          <a:lstStyle/>
          <a:p>
            <a:r>
              <a:rPr lang="en-US" dirty="0"/>
              <a:t>Article 302/304 defers to 332</a:t>
            </a:r>
          </a:p>
          <a:p>
            <a:r>
              <a:rPr lang="en-US" dirty="0"/>
              <a:t>Allowed in any regulatory zone with an approved special use permit</a:t>
            </a:r>
          </a:p>
        </p:txBody>
      </p:sp>
      <p:sp>
        <p:nvSpPr>
          <p:cNvPr id="3" name="Title 2">
            <a:extLst>
              <a:ext uri="{FF2B5EF4-FFF2-40B4-BE49-F238E27FC236}">
                <a16:creationId xmlns:a16="http://schemas.microsoft.com/office/drawing/2014/main" id="{CA59CF92-E04B-4F4E-B0B8-464EDDF01631}"/>
              </a:ext>
            </a:extLst>
          </p:cNvPr>
          <p:cNvSpPr>
            <a:spLocks noGrp="1"/>
          </p:cNvSpPr>
          <p:nvPr>
            <p:ph type="title"/>
          </p:nvPr>
        </p:nvSpPr>
        <p:spPr/>
        <p:txBody>
          <a:bodyPr/>
          <a:lstStyle/>
          <a:p>
            <a:r>
              <a:rPr lang="en-US" dirty="0"/>
              <a:t>Article 332 - Aggregate Facilities</a:t>
            </a:r>
          </a:p>
        </p:txBody>
      </p:sp>
    </p:spTree>
    <p:extLst>
      <p:ext uri="{BB962C8B-B14F-4D97-AF65-F5344CB8AC3E}">
        <p14:creationId xmlns:p14="http://schemas.microsoft.com/office/powerpoint/2010/main" val="3441692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D95B2B9E-F93A-4A40-A3D1-8A6253764886}"/>
              </a:ext>
            </a:extLst>
          </p:cNvPr>
          <p:cNvSpPr>
            <a:spLocks noGrp="1"/>
          </p:cNvSpPr>
          <p:nvPr>
            <p:ph type="title"/>
          </p:nvPr>
        </p:nvSpPr>
        <p:spPr/>
        <p:txBody>
          <a:bodyPr/>
          <a:lstStyle/>
          <a:p>
            <a:r>
              <a:rPr lang="en-US" dirty="0"/>
              <a:t>Article 332 – Aggregate Facilities</a:t>
            </a:r>
          </a:p>
        </p:txBody>
      </p:sp>
      <p:graphicFrame>
        <p:nvGraphicFramePr>
          <p:cNvPr id="5" name="Table 4">
            <a:extLst>
              <a:ext uri="{FF2B5EF4-FFF2-40B4-BE49-F238E27FC236}">
                <a16:creationId xmlns:a16="http://schemas.microsoft.com/office/drawing/2014/main" id="{B9AA8771-616F-41D9-8798-E9F227A0BFBE}"/>
              </a:ext>
            </a:extLst>
          </p:cNvPr>
          <p:cNvGraphicFramePr>
            <a:graphicFrameLocks noGrp="1"/>
          </p:cNvGraphicFramePr>
          <p:nvPr>
            <p:extLst>
              <p:ext uri="{D42A27DB-BD31-4B8C-83A1-F6EECF244321}">
                <p14:modId xmlns:p14="http://schemas.microsoft.com/office/powerpoint/2010/main" val="3010999432"/>
              </p:ext>
            </p:extLst>
          </p:nvPr>
        </p:nvGraphicFramePr>
        <p:xfrm>
          <a:off x="0" y="1194255"/>
          <a:ext cx="9143999" cy="4469490"/>
        </p:xfrm>
        <a:graphic>
          <a:graphicData uri="http://schemas.openxmlformats.org/drawingml/2006/table">
            <a:tbl>
              <a:tblPr firstRow="1" firstCol="1" bandRow="1">
                <a:tableStyleId>{5C22544A-7EE6-4342-B048-85BDC9FD1C3A}</a:tableStyleId>
              </a:tblPr>
              <a:tblGrid>
                <a:gridCol w="4571999">
                  <a:extLst>
                    <a:ext uri="{9D8B030D-6E8A-4147-A177-3AD203B41FA5}">
                      <a16:colId xmlns:a16="http://schemas.microsoft.com/office/drawing/2014/main" val="2510174128"/>
                    </a:ext>
                  </a:extLst>
                </a:gridCol>
                <a:gridCol w="2286000">
                  <a:extLst>
                    <a:ext uri="{9D8B030D-6E8A-4147-A177-3AD203B41FA5}">
                      <a16:colId xmlns:a16="http://schemas.microsoft.com/office/drawing/2014/main" val="96620169"/>
                    </a:ext>
                  </a:extLst>
                </a:gridCol>
                <a:gridCol w="2286000">
                  <a:extLst>
                    <a:ext uri="{9D8B030D-6E8A-4147-A177-3AD203B41FA5}">
                      <a16:colId xmlns:a16="http://schemas.microsoft.com/office/drawing/2014/main" val="763347165"/>
                    </a:ext>
                  </a:extLst>
                </a:gridCol>
              </a:tblGrid>
              <a:tr h="544791">
                <a:tc>
                  <a:txBody>
                    <a:bodyPr/>
                    <a:lstStyle/>
                    <a:p>
                      <a:pPr marL="0" marR="0" algn="l" hangingPunct="0">
                        <a:spcBef>
                          <a:spcPts val="600"/>
                        </a:spcBef>
                        <a:spcAft>
                          <a:spcPts val="600"/>
                        </a:spcAft>
                        <a:tabLst>
                          <a:tab pos="457200" algn="l"/>
                          <a:tab pos="2743200" algn="l"/>
                          <a:tab pos="457200" algn="l"/>
                          <a:tab pos="5486400" algn="r"/>
                        </a:tabLst>
                      </a:pPr>
                      <a:r>
                        <a:rPr lang="en-US" sz="1800" dirty="0">
                          <a:effectLst/>
                        </a:rPr>
                        <a:t>Special Review Consideration</a:t>
                      </a:r>
                      <a:endParaRPr lang="en-US" sz="18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600"/>
                        </a:spcBef>
                        <a:spcAft>
                          <a:spcPts val="600"/>
                        </a:spcAft>
                        <a:tabLst>
                          <a:tab pos="457200" algn="l"/>
                          <a:tab pos="2743200" algn="l"/>
                          <a:tab pos="457200" algn="l"/>
                          <a:tab pos="5486400" algn="r"/>
                        </a:tabLs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Complies</a:t>
                      </a:r>
                    </a:p>
                  </a:txBody>
                  <a:tcPr marL="68580" marR="68580" marT="0" marB="0"/>
                </a:tc>
                <a:tc>
                  <a:txBody>
                    <a:bodyPr/>
                    <a:lstStyle/>
                    <a:p>
                      <a:pPr marL="0" marR="0" algn="l" hangingPunct="0">
                        <a:spcBef>
                          <a:spcPts val="600"/>
                        </a:spcBef>
                        <a:spcAft>
                          <a:spcPts val="600"/>
                        </a:spcAft>
                        <a:tabLst>
                          <a:tab pos="457200" algn="l"/>
                          <a:tab pos="2743200" algn="l"/>
                          <a:tab pos="457200" algn="l"/>
                          <a:tab pos="5486400" algn="r"/>
                        </a:tabLst>
                      </a:pPr>
                      <a:r>
                        <a:rPr lang="en-US" sz="1800" dirty="0">
                          <a:effectLst/>
                          <a:latin typeface="Arial" panose="020B0604020202020204" pitchFamily="34" charset="0"/>
                          <a:ea typeface="Times New Roman" panose="02020603050405020304" pitchFamily="18" charset="0"/>
                          <a:cs typeface="Times New Roman" panose="02020603050405020304" pitchFamily="18" charset="0"/>
                        </a:rPr>
                        <a:t>Conditions of Approval Provided</a:t>
                      </a:r>
                    </a:p>
                  </a:txBody>
                  <a:tcPr marL="68580" marR="68580" marT="0" marB="0"/>
                </a:tc>
                <a:extLst>
                  <a:ext uri="{0D108BD9-81ED-4DB2-BD59-A6C34878D82A}">
                    <a16:rowId xmlns:a16="http://schemas.microsoft.com/office/drawing/2014/main" val="1130539031"/>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Conservation of topsoil</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28238452"/>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Protection of water resources</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295546139"/>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Conservation of habitats</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792007137"/>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Erosion</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9023889"/>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Drainage and sedimentation</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No</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rgbClr val="0054A4"/>
                          </a:solidFill>
                          <a:effectLst/>
                          <a:latin typeface="Arial" panose="020B0604020202020204" pitchFamily="34" charset="0"/>
                          <a:ea typeface="Times New Roman" panose="02020603050405020304" pitchFamily="18" charset="0"/>
                          <a:cs typeface="Arial" panose="020B0604020202020204" pitchFamily="34" charset="0"/>
                        </a:rPr>
                        <a:t>Yes, Engineering</a:t>
                      </a:r>
                      <a:endParaRPr lang="en-US" sz="2400" dirty="0">
                        <a:solidFill>
                          <a:srgbClr val="0054A4"/>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1825927783"/>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Visual and noise buffering</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2028985101"/>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Traffic Impacts</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860510153"/>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Restoration and/or reuse of site</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976033592"/>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Bonding   program   </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301097759"/>
                  </a:ext>
                </a:extLst>
              </a:tr>
              <a:tr h="392085">
                <a:tc>
                  <a:txBody>
                    <a:bodyPr/>
                    <a:lstStyle/>
                    <a:p>
                      <a:pPr marL="0" marR="0" lvl="0" indent="0" algn="l" hangingPunct="0">
                        <a:spcBef>
                          <a:spcPts val="0"/>
                        </a:spcBef>
                        <a:spcAft>
                          <a:spcPts val="0"/>
                        </a:spcAft>
                        <a:buFont typeface="+mj-lt"/>
                        <a:buNone/>
                        <a:tabLst>
                          <a:tab pos="457200" algn="l"/>
                          <a:tab pos="2743200" algn="l"/>
                          <a:tab pos="209550" algn="l"/>
                          <a:tab pos="5486400" algn="r"/>
                        </a:tabLst>
                      </a:pPr>
                      <a:r>
                        <a:rPr lang="en-US" sz="1800" dirty="0">
                          <a:effectLst/>
                        </a:rPr>
                        <a:t>Preservation of resources </a:t>
                      </a:r>
                      <a:endParaRPr lang="en-US" sz="24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l" hangingPunct="0">
                        <a:spcBef>
                          <a:spcPts val="0"/>
                        </a:spcBef>
                        <a:spcAft>
                          <a:spcPts val="0"/>
                        </a:spcAft>
                        <a:tabLst>
                          <a:tab pos="457200" algn="l"/>
                          <a:tab pos="2743200" algn="l"/>
                          <a:tab pos="457200" algn="l"/>
                          <a:tab pos="5486400" algn="r"/>
                        </a:tabLst>
                      </a:pPr>
                      <a:r>
                        <a:rPr lang="en-US" sz="1800" b="1"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Yes</a:t>
                      </a:r>
                      <a:endParaRPr lang="en-US" sz="2400"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val="3101351768"/>
                  </a:ext>
                </a:extLst>
              </a:tr>
            </a:tbl>
          </a:graphicData>
        </a:graphic>
      </p:graphicFrame>
    </p:spTree>
    <p:extLst>
      <p:ext uri="{BB962C8B-B14F-4D97-AF65-F5344CB8AC3E}">
        <p14:creationId xmlns:p14="http://schemas.microsoft.com/office/powerpoint/2010/main" val="3619749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0E5039E-48F6-4726-96F5-33D2274E2830}"/>
              </a:ext>
            </a:extLst>
          </p:cNvPr>
          <p:cNvSpPr>
            <a:spLocks noGrp="1"/>
          </p:cNvSpPr>
          <p:nvPr>
            <p:ph idx="1"/>
          </p:nvPr>
        </p:nvSpPr>
        <p:spPr>
          <a:xfrm>
            <a:off x="457200" y="1219200"/>
            <a:ext cx="8229600" cy="4648200"/>
          </a:xfrm>
        </p:spPr>
        <p:txBody>
          <a:bodyPr>
            <a:normAutofit fontScale="92500" lnSpcReduction="20000"/>
          </a:bodyPr>
          <a:lstStyle/>
          <a:p>
            <a:r>
              <a:rPr lang="en-US" dirty="0"/>
              <a:t>Applicant is requesting to waive all parking standards. </a:t>
            </a:r>
          </a:p>
          <a:p>
            <a:pPr lvl="1"/>
            <a:r>
              <a:rPr lang="en-US" dirty="0"/>
              <a:t>No required spaces</a:t>
            </a:r>
          </a:p>
          <a:p>
            <a:pPr lvl="1"/>
            <a:r>
              <a:rPr lang="en-US" dirty="0"/>
              <a:t>10 loading spaces</a:t>
            </a:r>
          </a:p>
          <a:p>
            <a:pPr marL="457200" lvl="1" indent="0">
              <a:buNone/>
            </a:pPr>
            <a:endParaRPr lang="en-US" dirty="0"/>
          </a:p>
          <a:p>
            <a:r>
              <a:rPr lang="en-US" dirty="0"/>
              <a:t>Proposed Conditions</a:t>
            </a:r>
          </a:p>
          <a:p>
            <a:pPr lvl="1"/>
            <a:r>
              <a:rPr lang="en-US" dirty="0"/>
              <a:t>Staff agrees to waive all parking standards for this facility  </a:t>
            </a:r>
          </a:p>
          <a:p>
            <a:pPr lvl="1"/>
            <a:r>
              <a:rPr lang="en-US" dirty="0"/>
              <a:t>Does not match the character of the proposed use.</a:t>
            </a:r>
          </a:p>
          <a:p>
            <a:pPr lvl="1"/>
            <a:endParaRPr lang="en-US" dirty="0"/>
          </a:p>
        </p:txBody>
      </p:sp>
      <p:sp>
        <p:nvSpPr>
          <p:cNvPr id="3" name="Title 2">
            <a:extLst>
              <a:ext uri="{FF2B5EF4-FFF2-40B4-BE49-F238E27FC236}">
                <a16:creationId xmlns:a16="http://schemas.microsoft.com/office/drawing/2014/main" id="{67D2DAA2-AAE8-4EF8-AF14-295094A49BCB}"/>
              </a:ext>
            </a:extLst>
          </p:cNvPr>
          <p:cNvSpPr>
            <a:spLocks noGrp="1"/>
          </p:cNvSpPr>
          <p:nvPr>
            <p:ph type="title"/>
          </p:nvPr>
        </p:nvSpPr>
        <p:spPr>
          <a:xfrm>
            <a:off x="1066800" y="76200"/>
            <a:ext cx="8229600" cy="792162"/>
          </a:xfrm>
        </p:spPr>
        <p:txBody>
          <a:bodyPr/>
          <a:lstStyle/>
          <a:p>
            <a:r>
              <a:rPr lang="en-US" dirty="0"/>
              <a:t>Article 410 – Parking and Loading  	</a:t>
            </a:r>
          </a:p>
        </p:txBody>
      </p:sp>
    </p:spTree>
    <p:extLst>
      <p:ext uri="{BB962C8B-B14F-4D97-AF65-F5344CB8AC3E}">
        <p14:creationId xmlns:p14="http://schemas.microsoft.com/office/powerpoint/2010/main" val="26679069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0C2043B7-A697-4F76-BECD-742C502C18AB}"/>
              </a:ext>
            </a:extLst>
          </p:cNvPr>
          <p:cNvSpPr>
            <a:spLocks noGrp="1"/>
          </p:cNvSpPr>
          <p:nvPr>
            <p:ph idx="1"/>
          </p:nvPr>
        </p:nvSpPr>
        <p:spPr>
          <a:xfrm>
            <a:off x="457200" y="1219200"/>
            <a:ext cx="8229600" cy="4648200"/>
          </a:xfrm>
        </p:spPr>
        <p:txBody>
          <a:bodyPr>
            <a:normAutofit fontScale="92500" lnSpcReduction="20000"/>
          </a:bodyPr>
          <a:lstStyle/>
          <a:p>
            <a:r>
              <a:rPr lang="en-US" dirty="0"/>
              <a:t>Request to waive all formal landscaping requirements</a:t>
            </a:r>
          </a:p>
          <a:p>
            <a:pPr lvl="1"/>
            <a:r>
              <a:rPr lang="en-US" dirty="0"/>
              <a:t>Required landscaping of 10% of developed site area and 1 tree every 50ft of road. </a:t>
            </a:r>
          </a:p>
          <a:p>
            <a:pPr marL="0" indent="0">
              <a:buNone/>
            </a:pPr>
            <a:endParaRPr lang="en-US" dirty="0"/>
          </a:p>
          <a:p>
            <a:r>
              <a:rPr lang="en-US" dirty="0"/>
              <a:t>Proposed Conditions</a:t>
            </a:r>
          </a:p>
          <a:p>
            <a:pPr lvl="1"/>
            <a:r>
              <a:rPr lang="en-US" dirty="0"/>
              <a:t>Staff agrees to waive the formal landscaping requirements required per 110.412.45(a-d)</a:t>
            </a:r>
          </a:p>
          <a:p>
            <a:pPr lvl="1"/>
            <a:r>
              <a:rPr lang="en-US" dirty="0"/>
              <a:t>Landscaping does not match the nature of use or character of surrounding area</a:t>
            </a:r>
          </a:p>
          <a:p>
            <a:endParaRPr lang="en-US" dirty="0"/>
          </a:p>
        </p:txBody>
      </p:sp>
      <p:sp>
        <p:nvSpPr>
          <p:cNvPr id="3" name="Title 2">
            <a:extLst>
              <a:ext uri="{FF2B5EF4-FFF2-40B4-BE49-F238E27FC236}">
                <a16:creationId xmlns:a16="http://schemas.microsoft.com/office/drawing/2014/main" id="{3BFC33A2-088B-4437-A2E9-2D9BC5C14D00}"/>
              </a:ext>
            </a:extLst>
          </p:cNvPr>
          <p:cNvSpPr>
            <a:spLocks noGrp="1"/>
          </p:cNvSpPr>
          <p:nvPr>
            <p:ph type="title"/>
          </p:nvPr>
        </p:nvSpPr>
        <p:spPr/>
        <p:txBody>
          <a:bodyPr/>
          <a:lstStyle/>
          <a:p>
            <a:r>
              <a:rPr lang="en-US" dirty="0"/>
              <a:t>Article 412 - Landscaping</a:t>
            </a:r>
          </a:p>
        </p:txBody>
      </p:sp>
    </p:spTree>
    <p:extLst>
      <p:ext uri="{BB962C8B-B14F-4D97-AF65-F5344CB8AC3E}">
        <p14:creationId xmlns:p14="http://schemas.microsoft.com/office/powerpoint/2010/main" val="31501103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DEE785E-220D-4715-8B61-971CA3A1C4AF}"/>
              </a:ext>
            </a:extLst>
          </p:cNvPr>
          <p:cNvSpPr>
            <a:spLocks noGrp="1"/>
          </p:cNvSpPr>
          <p:nvPr>
            <p:ph type="title"/>
          </p:nvPr>
        </p:nvSpPr>
        <p:spPr/>
        <p:txBody>
          <a:bodyPr/>
          <a:lstStyle/>
          <a:p>
            <a:r>
              <a:rPr lang="en-US" dirty="0"/>
              <a:t>Existing Conditions</a:t>
            </a:r>
          </a:p>
        </p:txBody>
      </p:sp>
      <p:pic>
        <p:nvPicPr>
          <p:cNvPr id="6" name="Picture 5" descr="A picture containing sky, outdoor, grass, field&#10;&#10;Description automatically generated">
            <a:extLst>
              <a:ext uri="{FF2B5EF4-FFF2-40B4-BE49-F238E27FC236}">
                <a16:creationId xmlns:a16="http://schemas.microsoft.com/office/drawing/2014/main" id="{521FFD35-C5B2-4571-B6B4-AB26F378A106}"/>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219200" y="914400"/>
            <a:ext cx="6705600" cy="5029200"/>
          </a:xfrm>
          <a:prstGeom prst="rect">
            <a:avLst/>
          </a:prstGeom>
        </p:spPr>
      </p:pic>
    </p:spTree>
    <p:extLst>
      <p:ext uri="{BB962C8B-B14F-4D97-AF65-F5344CB8AC3E}">
        <p14:creationId xmlns:p14="http://schemas.microsoft.com/office/powerpoint/2010/main" val="725486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96A42DA0-94E0-434F-9775-079F58C79205}"/>
              </a:ext>
            </a:extLst>
          </p:cNvPr>
          <p:cNvSpPr>
            <a:spLocks noGrp="1"/>
          </p:cNvSpPr>
          <p:nvPr>
            <p:ph idx="1"/>
          </p:nvPr>
        </p:nvSpPr>
        <p:spPr/>
        <p:txBody>
          <a:bodyPr>
            <a:normAutofit fontScale="92500"/>
          </a:bodyPr>
          <a:lstStyle/>
          <a:p>
            <a:r>
              <a:rPr lang="en-US" dirty="0"/>
              <a:t>Bulk of grading already covered in BCC approval of WSUP20-0013 Nov 13, 2020</a:t>
            </a:r>
          </a:p>
          <a:p>
            <a:r>
              <a:rPr lang="en-US" dirty="0"/>
              <a:t>Applicant is requesting finished recontoured slopes of 2:1.</a:t>
            </a:r>
          </a:p>
          <a:p>
            <a:pPr lvl="1"/>
            <a:r>
              <a:rPr lang="en-US" dirty="0"/>
              <a:t>This does not comply with 110.438.45(a) and High Desert Policy 6.2</a:t>
            </a:r>
          </a:p>
          <a:p>
            <a:pPr lvl="1"/>
            <a:r>
              <a:rPr lang="en-US" dirty="0"/>
              <a:t>Staff does not support varying this standard as it would require a Master Plan amendment</a:t>
            </a:r>
          </a:p>
        </p:txBody>
      </p:sp>
      <p:sp>
        <p:nvSpPr>
          <p:cNvPr id="3" name="Title 2">
            <a:extLst>
              <a:ext uri="{FF2B5EF4-FFF2-40B4-BE49-F238E27FC236}">
                <a16:creationId xmlns:a16="http://schemas.microsoft.com/office/drawing/2014/main" id="{914A8A80-7F54-44A7-A12C-9C1958BD5A8A}"/>
              </a:ext>
            </a:extLst>
          </p:cNvPr>
          <p:cNvSpPr>
            <a:spLocks noGrp="1"/>
          </p:cNvSpPr>
          <p:nvPr>
            <p:ph type="title"/>
          </p:nvPr>
        </p:nvSpPr>
        <p:spPr/>
        <p:txBody>
          <a:bodyPr/>
          <a:lstStyle/>
          <a:p>
            <a:r>
              <a:rPr lang="en-US" dirty="0"/>
              <a:t>Article 438 - Grading</a:t>
            </a:r>
          </a:p>
        </p:txBody>
      </p:sp>
    </p:spTree>
    <p:extLst>
      <p:ext uri="{BB962C8B-B14F-4D97-AF65-F5344CB8AC3E}">
        <p14:creationId xmlns:p14="http://schemas.microsoft.com/office/powerpoint/2010/main" val="40681308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a:t>
            </a:r>
          </a:p>
        </p:txBody>
      </p:sp>
      <p:sp>
        <p:nvSpPr>
          <p:cNvPr id="4" name="Content Placeholder 3"/>
          <p:cNvSpPr>
            <a:spLocks noGrp="1"/>
          </p:cNvSpPr>
          <p:nvPr>
            <p:ph idx="1"/>
          </p:nvPr>
        </p:nvSpPr>
        <p:spPr>
          <a:xfrm>
            <a:off x="152400" y="1066800"/>
            <a:ext cx="4953000" cy="5410200"/>
          </a:xfrm>
        </p:spPr>
        <p:txBody>
          <a:bodyPr>
            <a:normAutofit/>
          </a:bodyPr>
          <a:lstStyle/>
          <a:p>
            <a:r>
              <a:rPr lang="en-US" dirty="0"/>
              <a:t>Notice was sent to 36 affected property owners (blue) within 94,250 feet of the site.</a:t>
            </a:r>
          </a:p>
        </p:txBody>
      </p:sp>
      <p:pic>
        <p:nvPicPr>
          <p:cNvPr id="2" name="Picture 1">
            <a:extLst>
              <a:ext uri="{FF2B5EF4-FFF2-40B4-BE49-F238E27FC236}">
                <a16:creationId xmlns:a16="http://schemas.microsoft.com/office/drawing/2014/main" id="{1B4B0517-F6F7-4158-8958-E10B11E856CE}"/>
              </a:ext>
            </a:extLst>
          </p:cNvPr>
          <p:cNvPicPr>
            <a:picLocks noChangeAspect="1"/>
          </p:cNvPicPr>
          <p:nvPr/>
        </p:nvPicPr>
        <p:blipFill>
          <a:blip r:embed="rId2"/>
          <a:stretch>
            <a:fillRect/>
          </a:stretch>
        </p:blipFill>
        <p:spPr>
          <a:xfrm>
            <a:off x="5943600" y="1124733"/>
            <a:ext cx="2853770" cy="4608534"/>
          </a:xfrm>
          <a:prstGeom prst="rect">
            <a:avLst/>
          </a:prstGeom>
        </p:spPr>
      </p:pic>
    </p:spTree>
    <p:extLst>
      <p:ext uri="{BB962C8B-B14F-4D97-AF65-F5344CB8AC3E}">
        <p14:creationId xmlns:p14="http://schemas.microsoft.com/office/powerpoint/2010/main" val="34067202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a:xfrm>
            <a:off x="457200" y="1219200"/>
            <a:ext cx="8229600" cy="4648200"/>
          </a:xfrm>
        </p:spPr>
        <p:txBody>
          <a:bodyPr>
            <a:normAutofit/>
          </a:bodyPr>
          <a:lstStyle/>
          <a:p>
            <a:r>
              <a:rPr lang="en-US" dirty="0"/>
              <a:t>Gerlach/Empire CAB met Jan 11, 2021</a:t>
            </a:r>
          </a:p>
          <a:p>
            <a:r>
              <a:rPr lang="en-US" dirty="0"/>
              <a:t>CAB strongly in favor of proposed reclamation of a previously disturbed area.</a:t>
            </a:r>
          </a:p>
          <a:p>
            <a:pPr lvl="1"/>
            <a:r>
              <a:rPr lang="en-US" dirty="0"/>
              <a:t>Voted unanimously in favor</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917196" y="76200"/>
            <a:ext cx="8229600" cy="792162"/>
          </a:xfrm>
        </p:spPr>
        <p:txBody>
          <a:bodyPr/>
          <a:lstStyle/>
          <a:p>
            <a:r>
              <a:rPr lang="en-US" dirty="0"/>
              <a:t>Citizen Advisory Board Meeting</a:t>
            </a:r>
          </a:p>
        </p:txBody>
      </p:sp>
    </p:spTree>
    <p:extLst>
      <p:ext uri="{BB962C8B-B14F-4D97-AF65-F5344CB8AC3E}">
        <p14:creationId xmlns:p14="http://schemas.microsoft.com/office/powerpoint/2010/main" val="3624525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55000" lnSpcReduction="20000"/>
          </a:bodyPr>
          <a:lstStyle/>
          <a:p>
            <a:pPr marL="514350" indent="-514350" fontAlgn="base" hangingPunct="0">
              <a:buFont typeface="+mj-lt"/>
              <a:buAutoNum type="arabicPeriod"/>
            </a:pPr>
            <a:r>
              <a:rPr lang="en-US" sz="3400" u="sng" dirty="0"/>
              <a:t>Consistency.</a:t>
            </a:r>
            <a:r>
              <a:rPr lang="en-US" sz="3400" dirty="0"/>
              <a:t>  That the proposed use is consistent with the action programs, policies, standards and maps of the Master Plan and the High Desert Area Plan.</a:t>
            </a:r>
          </a:p>
          <a:p>
            <a:pPr marL="514350" indent="-514350" fontAlgn="base" hangingPunct="0">
              <a:buFont typeface="+mj-lt"/>
              <a:buAutoNum type="arabicPeriod"/>
            </a:pPr>
            <a:r>
              <a:rPr lang="en-US" sz="3400" u="sng" dirty="0"/>
              <a:t>Improvements.</a:t>
            </a:r>
            <a:r>
              <a:rPr lang="en-US" sz="3400"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fontAlgn="base" hangingPunct="0">
              <a:buFont typeface="+mj-lt"/>
              <a:buAutoNum type="arabicPeriod"/>
            </a:pPr>
            <a:r>
              <a:rPr lang="en-US" sz="3400" u="sng" dirty="0"/>
              <a:t>Site Suitability.</a:t>
            </a:r>
            <a:r>
              <a:rPr lang="en-US" sz="3400" dirty="0"/>
              <a:t>  That the site is physically suitable for renewable energy generation use, and for the intensity of such a development.</a:t>
            </a:r>
          </a:p>
          <a:p>
            <a:pPr marL="514350" indent="-514350" fontAlgn="base" hangingPunct="0">
              <a:buFont typeface="+mj-lt"/>
              <a:buAutoNum type="arabicPeriod"/>
            </a:pPr>
            <a:r>
              <a:rPr lang="en-US" sz="3400" u="sng" dirty="0"/>
              <a:t>Issuance Not Detrimental.</a:t>
            </a:r>
            <a:r>
              <a:rPr lang="en-US" sz="3400" dirty="0"/>
              <a:t>  That issuance of the permit will not be significantly detrimental to the public health, safety or welfare; injurious to the property or improvements of adjacent properties; or detrimental to the character of the surrounding area.</a:t>
            </a:r>
          </a:p>
          <a:p>
            <a:pPr marL="514350" indent="-514350" fontAlgn="base" hangingPunct="0">
              <a:buFont typeface="+mj-lt"/>
              <a:buAutoNum type="arabicPeriod"/>
            </a:pPr>
            <a:r>
              <a:rPr lang="en-US" sz="3400" u="sng" dirty="0"/>
              <a:t>Effect on a Military Installation.</a:t>
            </a:r>
            <a:r>
              <a:rPr lang="en-US" sz="3400" dirty="0"/>
              <a:t>  Issuance of the permit will not have a detrimental effect on the location, purpose or mission of the military installation.</a:t>
            </a:r>
          </a:p>
          <a:p>
            <a:pPr marL="514350" indent="-514350" fontAlgn="base" hangingPunct="0">
              <a:buFont typeface="+mj-lt"/>
              <a:buAutoNum type="arabicPeriod"/>
            </a:pPr>
            <a:endParaRPr lang="en-US" sz="3400" dirty="0"/>
          </a:p>
          <a:p>
            <a:pPr marL="0" indent="0" fontAlgn="base" hangingPunct="0">
              <a:buNone/>
            </a:pPr>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8229600" cy="792162"/>
          </a:xfrm>
        </p:spPr>
        <p:txBody>
          <a:bodyPr/>
          <a:lstStyle/>
          <a:p>
            <a:r>
              <a:rPr lang="en-US" dirty="0"/>
              <a:t>Special Use Permit Findings</a:t>
            </a:r>
          </a:p>
        </p:txBody>
      </p:sp>
    </p:spTree>
    <p:extLst>
      <p:ext uri="{BB962C8B-B14F-4D97-AF65-F5344CB8AC3E}">
        <p14:creationId xmlns:p14="http://schemas.microsoft.com/office/powerpoint/2010/main" val="28958755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br>
              <a:rPr lang="en-US" dirty="0"/>
            </a:br>
            <a:endParaRPr lang="en-US" sz="5400" dirty="0"/>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Board of Adjustment carefully consider all aspects of Special Use Permit number WSUP20-0025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sz="3000" dirty="0"/>
              <a:t>Possible Motion – Special Use Permit</a:t>
            </a:r>
          </a:p>
        </p:txBody>
      </p:sp>
      <p:sp>
        <p:nvSpPr>
          <p:cNvPr id="4" name="Content Placeholder 3"/>
          <p:cNvSpPr>
            <a:spLocks noGrp="1"/>
          </p:cNvSpPr>
          <p:nvPr>
            <p:ph idx="1"/>
          </p:nvPr>
        </p:nvSpPr>
        <p:spPr>
          <a:xfrm>
            <a:off x="228600" y="990600"/>
            <a:ext cx="8763000" cy="4724400"/>
          </a:xfrm>
        </p:spPr>
        <p:txBody>
          <a:bodyPr>
            <a:noAutofit/>
          </a:bodyPr>
          <a:lstStyle/>
          <a:p>
            <a:r>
              <a:rPr lang="en-US" sz="2800" dirty="0"/>
              <a:t>APPROVAL</a:t>
            </a:r>
            <a:r>
              <a:rPr lang="en-US" sz="1200" dirty="0"/>
              <a:t>: </a:t>
            </a:r>
            <a:r>
              <a:rPr lang="en-US" sz="1600" dirty="0"/>
              <a:t>I move that, after giving reasoned consideration to the information contained in the staff report and information received during the public hearing, the Washoe County Board of Adjustment approve with conditions Special Use Permit Case Number WSUP20-0025 for </a:t>
            </a:r>
            <a:r>
              <a:rPr lang="en-US" sz="1600" dirty="0" err="1"/>
              <a:t>Orni</a:t>
            </a:r>
            <a:r>
              <a:rPr lang="en-US" sz="1600" dirty="0"/>
              <a:t> 36 LLC , having made all five findings in accordance with Washoe County Code Section 110.810.30: </a:t>
            </a:r>
          </a:p>
          <a:p>
            <a:pPr fontAlgn="base" hangingPunct="0"/>
            <a:r>
              <a:rPr lang="en-US" sz="1600" dirty="0"/>
              <a:t>1.	</a:t>
            </a:r>
            <a:r>
              <a:rPr lang="en-US" sz="1600" u="sng" dirty="0"/>
              <a:t>Consistency.</a:t>
            </a:r>
            <a:r>
              <a:rPr lang="en-US" sz="1600" dirty="0"/>
              <a:t>  That the proposed use is consistent with the action programs, policies, standards and maps of the Master Plan and the Name of Area Plan;</a:t>
            </a:r>
          </a:p>
          <a:p>
            <a:pPr fontAlgn="base" hangingPunct="0"/>
            <a:r>
              <a:rPr lang="en-US" sz="1600" dirty="0"/>
              <a:t>2.	</a:t>
            </a:r>
            <a:r>
              <a:rPr lang="en-US" sz="1600" u="sng" dirty="0"/>
              <a:t>Improvements.</a:t>
            </a:r>
            <a:r>
              <a:rPr lang="en-US" sz="1600"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fontAlgn="base" hangingPunct="0"/>
            <a:r>
              <a:rPr lang="en-US" sz="1600" dirty="0"/>
              <a:t>3.	</a:t>
            </a:r>
            <a:r>
              <a:rPr lang="en-US" sz="1600" u="sng" dirty="0"/>
              <a:t>Site Suitability.</a:t>
            </a:r>
            <a:r>
              <a:rPr lang="en-US" sz="1600" dirty="0"/>
              <a:t>  That the site is physically suitable for restricted market temporary aggregate facility and for the intensity of such a development;</a:t>
            </a:r>
          </a:p>
          <a:p>
            <a:pPr fontAlgn="base" hangingPunct="0"/>
            <a:r>
              <a:rPr lang="en-US" sz="1600" dirty="0"/>
              <a:t>4.	</a:t>
            </a:r>
            <a:r>
              <a:rPr lang="en-US" sz="1600" u="sng" dirty="0"/>
              <a:t>Issuance Not Detrimental.</a:t>
            </a:r>
            <a:r>
              <a:rPr lang="en-US" sz="1600" dirty="0"/>
              <a:t>  That issuance of the permit will not be significantly detrimental to the public health, safety or welfare; injurious to the property or improvements of adjacent properties; or detrimental to the character of the surrounding area; </a:t>
            </a:r>
          </a:p>
          <a:p>
            <a:pPr fontAlgn="base" hangingPunct="0"/>
            <a:r>
              <a:rPr lang="en-US" sz="1600" dirty="0"/>
              <a:t>5.	</a:t>
            </a:r>
            <a:r>
              <a:rPr lang="en-US" sz="1600" u="sng" dirty="0"/>
              <a:t>Effect on a Military Installation.</a:t>
            </a:r>
            <a:r>
              <a:rPr lang="en-US" sz="1600" dirty="0"/>
              <a:t>  Issuance of the permit will not have a detrimental effect on the location, purpose or mission of the military installation.</a:t>
            </a:r>
          </a:p>
          <a:p>
            <a:pPr marL="0" indent="0" algn="just">
              <a:lnSpc>
                <a:spcPct val="120000"/>
              </a:lnSpc>
              <a:buNone/>
            </a:pPr>
            <a:endParaRPr lang="en-US" sz="1200" dirty="0"/>
          </a:p>
        </p:txBody>
      </p:sp>
    </p:spTree>
    <p:extLst>
      <p:ext uri="{BB962C8B-B14F-4D97-AF65-F5344CB8AC3E}">
        <p14:creationId xmlns:p14="http://schemas.microsoft.com/office/powerpoint/2010/main" val="293815389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DC64AFA-9D40-4A59-8DD4-92F485636619}">
  <ds:schemaRefs>
    <ds:schemaRef ds:uri="http://schemas.microsoft.com/sharepoint/events"/>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2200D7ED-6620-45A0-9F13-862FEFE886A3}">
  <ds:schemaRefs>
    <ds:schemaRef ds:uri="http://www.w3.org/XML/1998/namespace"/>
    <ds:schemaRef ds:uri="http://schemas.microsoft.com/sharepoint/v3"/>
    <ds:schemaRef ds:uri="http://schemas.microsoft.com/office/2006/documentManagement/types"/>
    <ds:schemaRef ds:uri="http://purl.org/dc/terms/"/>
    <ds:schemaRef ds:uri="a94d8b85-37e1-4d17-8d55-8b7d207932bb"/>
    <ds:schemaRef ds:uri="http://purl.org/dc/dcmitype/"/>
    <ds:schemaRef ds:uri="CEA9126C-A9B1-4F4A-855C-DD0F845697D2"/>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http://schemas.microsoft.com/sharepoint/v3/field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6832</TotalTime>
  <Words>870</Words>
  <Application>Microsoft Office PowerPoint</Application>
  <PresentationFormat>On-screen Show (4:3)</PresentationFormat>
  <Paragraphs>94</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Wingdings</vt:lpstr>
      <vt:lpstr>PowerPoint_Template_2015</vt:lpstr>
      <vt:lpstr>WSUP20-0025 Ormat Geothermal</vt:lpstr>
      <vt:lpstr>Request</vt:lpstr>
      <vt:lpstr>Vicinity Map</vt:lpstr>
      <vt:lpstr>Local Vicinity Map</vt:lpstr>
      <vt:lpstr>Background</vt:lpstr>
      <vt:lpstr>Site Plan</vt:lpstr>
      <vt:lpstr>Article 332 - Aggregate Facilities</vt:lpstr>
      <vt:lpstr>Article 332 – Aggregate Facilities</vt:lpstr>
      <vt:lpstr>Article 410 – Parking and Loading   </vt:lpstr>
      <vt:lpstr>Article 412 - Landscaping</vt:lpstr>
      <vt:lpstr>Existing Conditions</vt:lpstr>
      <vt:lpstr>Article 438 - Grading</vt:lpstr>
      <vt:lpstr>Public Notice</vt:lpstr>
      <vt:lpstr>Citizen Advisory Board Meeting</vt:lpstr>
      <vt:lpstr>Special Use Permit Findings</vt:lpstr>
      <vt:lpstr>Recommendation </vt:lpstr>
      <vt:lpstr>Possible Motion – Special Use Permit</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188</cp:revision>
  <cp:lastPrinted>2014-10-07T22:54:33Z</cp:lastPrinted>
  <dcterms:created xsi:type="dcterms:W3CDTF">2015-09-25T21:46:02Z</dcterms:created>
  <dcterms:modified xsi:type="dcterms:W3CDTF">2021-02-04T20:13:41Z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